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6"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0" d="100"/>
          <a:sy n="110" d="100"/>
        </p:scale>
        <p:origin x="-72" y="168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B09405-886B-4E6B-BAB6-F6A55B63BFA9}" type="datetimeFigureOut">
              <a:rPr lang="en-US" smtClean="0"/>
              <a:pPr/>
              <a:t>8/25/2015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C9AEE5-48F8-4077-9BDE-A0215ECFD72B}" type="slidenum">
              <a:rPr lang="en-US" smtClean="0"/>
              <a:pPr/>
              <a:t>‹#›</a:t>
            </a:fld>
            <a:endParaRPr lang="en-US" dirty="0"/>
          </a:p>
        </p:txBody>
      </p:sp>
    </p:spTree>
    <p:extLst>
      <p:ext uri="{BB962C8B-B14F-4D97-AF65-F5344CB8AC3E}">
        <p14:creationId xmlns:p14="http://schemas.microsoft.com/office/powerpoint/2010/main" val="3648140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C9AEE5-48F8-4077-9BDE-A0215ECFD72B}" type="slidenum">
              <a:rPr lang="en-US" smtClean="0"/>
              <a:pPr/>
              <a:t>1</a:t>
            </a:fld>
            <a:endParaRPr lang="en-US" dirty="0"/>
          </a:p>
        </p:txBody>
      </p:sp>
    </p:spTree>
    <p:extLst>
      <p:ext uri="{BB962C8B-B14F-4D97-AF65-F5344CB8AC3E}">
        <p14:creationId xmlns:p14="http://schemas.microsoft.com/office/powerpoint/2010/main" val="2774172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C9AEE5-48F8-4077-9BDE-A0215ECFD72B}" type="slidenum">
              <a:rPr lang="en-US" smtClean="0"/>
              <a:pPr/>
              <a:t>2</a:t>
            </a:fld>
            <a:endParaRPr lang="en-US" dirty="0"/>
          </a:p>
        </p:txBody>
      </p:sp>
    </p:spTree>
    <p:extLst>
      <p:ext uri="{BB962C8B-B14F-4D97-AF65-F5344CB8AC3E}">
        <p14:creationId xmlns:p14="http://schemas.microsoft.com/office/powerpoint/2010/main" val="2774172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800" dirty="0"/>
          </a:p>
        </p:txBody>
      </p:sp>
      <p:sp>
        <p:nvSpPr>
          <p:cNvPr id="4" name="Slide Number Placeholder 3"/>
          <p:cNvSpPr>
            <a:spLocks noGrp="1"/>
          </p:cNvSpPr>
          <p:nvPr>
            <p:ph type="sldNum" sz="quarter" idx="10"/>
          </p:nvPr>
        </p:nvSpPr>
        <p:spPr/>
        <p:txBody>
          <a:bodyPr/>
          <a:lstStyle/>
          <a:p>
            <a:fld id="{D3C9AEE5-48F8-4077-9BDE-A0215ECFD72B}" type="slidenum">
              <a:rPr lang="en-US" smtClean="0"/>
              <a:pPr/>
              <a:t>3</a:t>
            </a:fld>
            <a:endParaRPr lang="en-US" dirty="0"/>
          </a:p>
        </p:txBody>
      </p:sp>
    </p:spTree>
    <p:extLst>
      <p:ext uri="{BB962C8B-B14F-4D97-AF65-F5344CB8AC3E}">
        <p14:creationId xmlns:p14="http://schemas.microsoft.com/office/powerpoint/2010/main" val="2774172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C9AEE5-48F8-4077-9BDE-A0215ECFD72B}" type="slidenum">
              <a:rPr lang="en-US" smtClean="0"/>
              <a:pPr/>
              <a:t>4</a:t>
            </a:fld>
            <a:endParaRPr lang="en-US" dirty="0"/>
          </a:p>
        </p:txBody>
      </p:sp>
    </p:spTree>
    <p:extLst>
      <p:ext uri="{BB962C8B-B14F-4D97-AF65-F5344CB8AC3E}">
        <p14:creationId xmlns:p14="http://schemas.microsoft.com/office/powerpoint/2010/main" val="2774172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C9AEE5-48F8-4077-9BDE-A0215ECFD72B}" type="slidenum">
              <a:rPr lang="en-US" smtClean="0"/>
              <a:pPr/>
              <a:t>5</a:t>
            </a:fld>
            <a:endParaRPr lang="en-US" dirty="0"/>
          </a:p>
        </p:txBody>
      </p:sp>
    </p:spTree>
    <p:extLst>
      <p:ext uri="{BB962C8B-B14F-4D97-AF65-F5344CB8AC3E}">
        <p14:creationId xmlns:p14="http://schemas.microsoft.com/office/powerpoint/2010/main" val="27741720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C9AEE5-48F8-4077-9BDE-A0215ECFD72B}" type="slidenum">
              <a:rPr lang="en-US" smtClean="0"/>
              <a:pPr/>
              <a:t>6</a:t>
            </a:fld>
            <a:endParaRPr lang="en-US" dirty="0"/>
          </a:p>
        </p:txBody>
      </p:sp>
    </p:spTree>
    <p:extLst>
      <p:ext uri="{BB962C8B-B14F-4D97-AF65-F5344CB8AC3E}">
        <p14:creationId xmlns:p14="http://schemas.microsoft.com/office/powerpoint/2010/main" val="2774172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ED3217-8EF9-4D17-9D17-FBFAF278C83A}" type="datetimeFigureOut">
              <a:rPr lang="en-US" smtClean="0"/>
              <a:pPr/>
              <a:t>8/25/2015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66FBCF-8101-49AF-A679-9B24C7A2681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ED3217-8EF9-4D17-9D17-FBFAF278C83A}" type="datetimeFigureOut">
              <a:rPr lang="en-US" smtClean="0"/>
              <a:pPr/>
              <a:t>8/25/2015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66FBCF-8101-49AF-A679-9B24C7A2681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ED3217-8EF9-4D17-9D17-FBFAF278C83A}" type="datetimeFigureOut">
              <a:rPr lang="en-US" smtClean="0"/>
              <a:pPr/>
              <a:t>8/25/2015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66FBCF-8101-49AF-A679-9B24C7A2681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ED3217-8EF9-4D17-9D17-FBFAF278C83A}" type="datetimeFigureOut">
              <a:rPr lang="en-US" smtClean="0"/>
              <a:pPr/>
              <a:t>8/25/2015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66FBCF-8101-49AF-A679-9B24C7A2681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ED3217-8EF9-4D17-9D17-FBFAF278C83A}" type="datetimeFigureOut">
              <a:rPr lang="en-US" smtClean="0"/>
              <a:pPr/>
              <a:t>8/25/2015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66FBCF-8101-49AF-A679-9B24C7A2681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ED3217-8EF9-4D17-9D17-FBFAF278C83A}" type="datetimeFigureOut">
              <a:rPr lang="en-US" smtClean="0"/>
              <a:pPr/>
              <a:t>8/25/2015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66FBCF-8101-49AF-A679-9B24C7A2681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ED3217-8EF9-4D17-9D17-FBFAF278C83A}" type="datetimeFigureOut">
              <a:rPr lang="en-US" smtClean="0"/>
              <a:pPr/>
              <a:t>8/25/2015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66FBCF-8101-49AF-A679-9B24C7A2681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ED3217-8EF9-4D17-9D17-FBFAF278C83A}" type="datetimeFigureOut">
              <a:rPr lang="en-US" smtClean="0"/>
              <a:pPr/>
              <a:t>8/25/2015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66FBCF-8101-49AF-A679-9B24C7A2681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D3217-8EF9-4D17-9D17-FBFAF278C83A}" type="datetimeFigureOut">
              <a:rPr lang="en-US" smtClean="0"/>
              <a:pPr/>
              <a:t>8/25/2015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66FBCF-8101-49AF-A679-9B24C7A2681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ED3217-8EF9-4D17-9D17-FBFAF278C83A}" type="datetimeFigureOut">
              <a:rPr lang="en-US" smtClean="0"/>
              <a:pPr/>
              <a:t>8/25/2015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66FBCF-8101-49AF-A679-9B24C7A2681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ED3217-8EF9-4D17-9D17-FBFAF278C83A}" type="datetimeFigureOut">
              <a:rPr lang="en-US" smtClean="0"/>
              <a:pPr/>
              <a:t>8/25/2015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66FBCF-8101-49AF-A679-9B24C7A2681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ED3217-8EF9-4D17-9D17-FBFAF278C83A}" type="datetimeFigureOut">
              <a:rPr lang="en-US" smtClean="0"/>
              <a:pPr/>
              <a:t>8/25/2015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FBCF-8101-49AF-A679-9B24C7A2681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sa.gov/portal/mediaId/210175/fileName/Schedules_Order_Checklist_13_FEB_15.actio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gsa.gov/portal/mediaId/210175/fileName/Schedules_Order_Checklist_13_FEB_15.action"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533400"/>
            <a:ext cx="74676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Using 23V for Supplies/Services? Follow these steps!</a:t>
            </a:r>
          </a:p>
          <a:p>
            <a:pPr algn="ctr"/>
            <a:r>
              <a:rPr lang="en-US" sz="3200" dirty="0" smtClean="0"/>
              <a:t>For purchases &lt; $3,000 ($2,500 for services)</a:t>
            </a:r>
            <a:endParaRPr lang="en-US" sz="3200" dirty="0"/>
          </a:p>
        </p:txBody>
      </p:sp>
      <p:sp>
        <p:nvSpPr>
          <p:cNvPr id="7" name="Rectangle 6"/>
          <p:cNvSpPr/>
          <p:nvPr/>
        </p:nvSpPr>
        <p:spPr>
          <a:xfrm>
            <a:off x="1524000" y="2286000"/>
            <a:ext cx="2514600" cy="1676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Make Best Value Determination</a:t>
            </a:r>
            <a:endParaRPr lang="en-US" b="1" dirty="0">
              <a:solidFill>
                <a:srgbClr val="002060"/>
              </a:solidFill>
            </a:endParaRPr>
          </a:p>
        </p:txBody>
      </p:sp>
      <p:sp>
        <p:nvSpPr>
          <p:cNvPr id="8" name="Rectangle 7"/>
          <p:cNvSpPr/>
          <p:nvPr/>
        </p:nvSpPr>
        <p:spPr>
          <a:xfrm>
            <a:off x="5448300" y="2253339"/>
            <a:ext cx="2514600" cy="1676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Document Decision</a:t>
            </a:r>
            <a:endParaRPr lang="en-US" b="1" dirty="0">
              <a:solidFill>
                <a:srgbClr val="002060"/>
              </a:solidFill>
            </a:endParaRPr>
          </a:p>
        </p:txBody>
      </p:sp>
      <p:sp>
        <p:nvSpPr>
          <p:cNvPr id="12" name="Rectangle 11"/>
          <p:cNvSpPr/>
          <p:nvPr/>
        </p:nvSpPr>
        <p:spPr>
          <a:xfrm>
            <a:off x="1905000" y="3810000"/>
            <a:ext cx="2291443" cy="1530531"/>
          </a:xfrm>
          <a:prstGeom prst="rect">
            <a:avLst/>
          </a:prstGeom>
          <a:solidFill>
            <a:schemeClr val="accent4">
              <a:lumMod val="20000"/>
              <a:lumOff val="80000"/>
            </a:schemeClr>
          </a:solidFill>
          <a:ln>
            <a:solidFill>
              <a:schemeClr val="bg1"/>
            </a:solidFill>
          </a:ln>
          <a:effectLst>
            <a:glow rad="101600">
              <a:schemeClr val="accent4">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2060"/>
                </a:solidFill>
              </a:rPr>
              <a:t>Select contractor</a:t>
            </a:r>
            <a:endParaRPr lang="en-US" sz="2000" dirty="0">
              <a:solidFill>
                <a:srgbClr val="002060"/>
              </a:solidFill>
            </a:endParaRPr>
          </a:p>
        </p:txBody>
      </p:sp>
      <p:sp>
        <p:nvSpPr>
          <p:cNvPr id="13" name="Rectangle 12"/>
          <p:cNvSpPr/>
          <p:nvPr/>
        </p:nvSpPr>
        <p:spPr>
          <a:xfrm>
            <a:off x="5676900" y="3810000"/>
            <a:ext cx="2476500" cy="1523999"/>
          </a:xfrm>
          <a:prstGeom prst="rect">
            <a:avLst/>
          </a:prstGeom>
          <a:solidFill>
            <a:schemeClr val="accent4">
              <a:lumMod val="20000"/>
              <a:lumOff val="80000"/>
            </a:schemeClr>
          </a:solidFill>
          <a:ln>
            <a:solidFill>
              <a:schemeClr val="bg1"/>
            </a:solidFill>
          </a:ln>
          <a:effectLst>
            <a:glow rad="101600">
              <a:schemeClr val="accent4">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dirty="0">
                <a:solidFill>
                  <a:srgbClr val="002060"/>
                </a:solidFill>
              </a:rPr>
              <a:t>Use </a:t>
            </a:r>
            <a:r>
              <a:rPr lang="en-US" sz="2000" dirty="0" smtClean="0">
                <a:solidFill>
                  <a:srgbClr val="002060"/>
                </a:solidFill>
                <a:hlinkClick r:id="rId3"/>
              </a:rPr>
              <a:t>checklist</a:t>
            </a:r>
            <a:r>
              <a:rPr lang="en-US" sz="2000" baseline="30000" dirty="0" smtClean="0">
                <a:solidFill>
                  <a:srgbClr val="002060"/>
                </a:solidFill>
              </a:rPr>
              <a:t>1</a:t>
            </a:r>
            <a:endParaRPr lang="en-US" sz="2000" dirty="0">
              <a:solidFill>
                <a:srgbClr val="002060"/>
              </a:solidFill>
            </a:endParaRPr>
          </a:p>
        </p:txBody>
      </p:sp>
      <p:sp>
        <p:nvSpPr>
          <p:cNvPr id="14" name="Right Arrow 13"/>
          <p:cNvSpPr/>
          <p:nvPr/>
        </p:nvSpPr>
        <p:spPr>
          <a:xfrm>
            <a:off x="4419600" y="3091539"/>
            <a:ext cx="685800" cy="1959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p:cNvSpPr txBox="1"/>
          <p:nvPr/>
        </p:nvSpPr>
        <p:spPr>
          <a:xfrm>
            <a:off x="5638800" y="5105400"/>
            <a:ext cx="2209800" cy="246221"/>
          </a:xfrm>
          <a:prstGeom prst="rect">
            <a:avLst/>
          </a:prstGeom>
          <a:noFill/>
        </p:spPr>
        <p:txBody>
          <a:bodyPr wrap="square" rtlCol="0">
            <a:spAutoFit/>
          </a:bodyPr>
          <a:lstStyle/>
          <a:p>
            <a:r>
              <a:rPr lang="en-US" sz="1000" baseline="30000" dirty="0" smtClean="0"/>
              <a:t>1</a:t>
            </a:r>
            <a:r>
              <a:rPr lang="en-US" sz="1000" dirty="0" smtClean="0"/>
              <a:t>Right click, open hyperlink</a:t>
            </a:r>
            <a:endParaRPr lang="en-US" sz="1000" dirty="0"/>
          </a:p>
        </p:txBody>
      </p:sp>
    </p:spTree>
    <p:extLst>
      <p:ext uri="{BB962C8B-B14F-4D97-AF65-F5344CB8AC3E}">
        <p14:creationId xmlns:p14="http://schemas.microsoft.com/office/powerpoint/2010/main" val="29618677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533400"/>
            <a:ext cx="74676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Using 23V? </a:t>
            </a:r>
            <a:br>
              <a:rPr lang="en-US" sz="3200" dirty="0" smtClean="0"/>
            </a:br>
            <a:r>
              <a:rPr lang="en-US" sz="3200" dirty="0" smtClean="0"/>
              <a:t>Follow these steps!</a:t>
            </a:r>
          </a:p>
          <a:p>
            <a:pPr algn="ctr"/>
            <a:r>
              <a:rPr lang="en-US" sz="3200" dirty="0" smtClean="0"/>
              <a:t>For purchases &gt; $3,000 ($2,500 for services)</a:t>
            </a:r>
            <a:endParaRPr lang="en-US" sz="3200" dirty="0"/>
          </a:p>
        </p:txBody>
      </p:sp>
      <p:sp>
        <p:nvSpPr>
          <p:cNvPr id="6" name="Rectangle 5"/>
          <p:cNvSpPr/>
          <p:nvPr/>
        </p:nvSpPr>
        <p:spPr>
          <a:xfrm>
            <a:off x="228600" y="2296886"/>
            <a:ext cx="2514600" cy="166551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Review Schedules e-Library</a:t>
            </a:r>
            <a:endParaRPr lang="en-US" b="1" dirty="0">
              <a:solidFill>
                <a:srgbClr val="002060"/>
              </a:solidFill>
            </a:endParaRPr>
          </a:p>
        </p:txBody>
      </p:sp>
      <p:sp>
        <p:nvSpPr>
          <p:cNvPr id="7" name="Rectangle 6"/>
          <p:cNvSpPr/>
          <p:nvPr/>
        </p:nvSpPr>
        <p:spPr>
          <a:xfrm>
            <a:off x="3276600" y="2286000"/>
            <a:ext cx="2514600" cy="1676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Make Best Value Determination</a:t>
            </a:r>
            <a:endParaRPr lang="en-US" b="1" dirty="0">
              <a:solidFill>
                <a:srgbClr val="002060"/>
              </a:solidFill>
            </a:endParaRPr>
          </a:p>
        </p:txBody>
      </p:sp>
      <p:sp>
        <p:nvSpPr>
          <p:cNvPr id="8" name="Rectangle 7"/>
          <p:cNvSpPr/>
          <p:nvPr/>
        </p:nvSpPr>
        <p:spPr>
          <a:xfrm>
            <a:off x="6324600" y="2286000"/>
            <a:ext cx="2514600" cy="1676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Document Decision</a:t>
            </a:r>
            <a:endParaRPr lang="en-US" b="1" dirty="0">
              <a:solidFill>
                <a:srgbClr val="002060"/>
              </a:solidFill>
            </a:endParaRPr>
          </a:p>
        </p:txBody>
      </p:sp>
      <p:sp>
        <p:nvSpPr>
          <p:cNvPr id="9" name="Right Arrow 8"/>
          <p:cNvSpPr/>
          <p:nvPr/>
        </p:nvSpPr>
        <p:spPr>
          <a:xfrm>
            <a:off x="2754086" y="3124199"/>
            <a:ext cx="457200" cy="1959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9599" y="3886200"/>
            <a:ext cx="2291443" cy="1524000"/>
          </a:xfrm>
          <a:prstGeom prst="rect">
            <a:avLst/>
          </a:prstGeom>
          <a:solidFill>
            <a:schemeClr val="accent4">
              <a:lumMod val="20000"/>
              <a:lumOff val="80000"/>
            </a:schemeClr>
          </a:solidFill>
          <a:ln>
            <a:solidFill>
              <a:schemeClr val="bg1"/>
            </a:solidFill>
          </a:ln>
          <a:effectLst>
            <a:glow rad="101600">
              <a:schemeClr val="accent4">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2060"/>
                </a:solidFill>
              </a:rPr>
              <a:t>Select three 23V contractor price lists to review</a:t>
            </a:r>
            <a:endParaRPr lang="en-US" sz="2000" dirty="0">
              <a:solidFill>
                <a:srgbClr val="002060"/>
              </a:solidFill>
            </a:endParaRPr>
          </a:p>
        </p:txBody>
      </p:sp>
      <p:sp>
        <p:nvSpPr>
          <p:cNvPr id="12" name="Rectangle 11"/>
          <p:cNvSpPr/>
          <p:nvPr/>
        </p:nvSpPr>
        <p:spPr>
          <a:xfrm>
            <a:off x="3657599" y="3879668"/>
            <a:ext cx="2291443" cy="1530531"/>
          </a:xfrm>
          <a:prstGeom prst="rect">
            <a:avLst/>
          </a:prstGeom>
          <a:solidFill>
            <a:schemeClr val="accent4">
              <a:lumMod val="20000"/>
              <a:lumOff val="80000"/>
            </a:schemeClr>
          </a:solidFill>
          <a:ln>
            <a:solidFill>
              <a:schemeClr val="bg1"/>
            </a:solidFill>
          </a:ln>
          <a:effectLst>
            <a:glow rad="101600">
              <a:schemeClr val="accent4">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rgbClr val="002060"/>
                </a:solidFill>
              </a:rPr>
              <a:t>Select contractor</a:t>
            </a:r>
            <a:endParaRPr lang="en-US" sz="2000" dirty="0">
              <a:solidFill>
                <a:srgbClr val="002060"/>
              </a:solidFill>
            </a:endParaRPr>
          </a:p>
        </p:txBody>
      </p:sp>
      <p:sp>
        <p:nvSpPr>
          <p:cNvPr id="13" name="Rectangle 12"/>
          <p:cNvSpPr/>
          <p:nvPr/>
        </p:nvSpPr>
        <p:spPr>
          <a:xfrm>
            <a:off x="6629400" y="3886200"/>
            <a:ext cx="2286000" cy="1523999"/>
          </a:xfrm>
          <a:prstGeom prst="rect">
            <a:avLst/>
          </a:prstGeom>
          <a:solidFill>
            <a:schemeClr val="accent4">
              <a:lumMod val="20000"/>
              <a:lumOff val="80000"/>
            </a:schemeClr>
          </a:solidFill>
          <a:ln>
            <a:solidFill>
              <a:schemeClr val="bg1"/>
            </a:solidFill>
          </a:ln>
          <a:effectLst>
            <a:glow rad="101600">
              <a:schemeClr val="accent4">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2000" dirty="0">
                <a:solidFill>
                  <a:srgbClr val="002060"/>
                </a:solidFill>
              </a:rPr>
              <a:t>Use </a:t>
            </a:r>
            <a:r>
              <a:rPr lang="en-US" sz="2000" dirty="0" smtClean="0">
                <a:solidFill>
                  <a:srgbClr val="002060"/>
                </a:solidFill>
                <a:hlinkClick r:id="rId3"/>
              </a:rPr>
              <a:t>checklist</a:t>
            </a:r>
            <a:r>
              <a:rPr lang="en-US" sz="2000" baseline="30000" dirty="0" smtClean="0">
                <a:solidFill>
                  <a:srgbClr val="002060"/>
                </a:solidFill>
              </a:rPr>
              <a:t>2</a:t>
            </a:r>
            <a:endParaRPr lang="en-US" sz="2000" dirty="0">
              <a:solidFill>
                <a:srgbClr val="002060"/>
              </a:solidFill>
            </a:endParaRPr>
          </a:p>
        </p:txBody>
      </p:sp>
      <p:sp>
        <p:nvSpPr>
          <p:cNvPr id="14" name="Right Arrow 13"/>
          <p:cNvSpPr/>
          <p:nvPr/>
        </p:nvSpPr>
        <p:spPr>
          <a:xfrm>
            <a:off x="5812971" y="3145970"/>
            <a:ext cx="457200" cy="1959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p:cNvSpPr txBox="1"/>
          <p:nvPr/>
        </p:nvSpPr>
        <p:spPr>
          <a:xfrm>
            <a:off x="191588" y="5638800"/>
            <a:ext cx="8610600" cy="1600438"/>
          </a:xfrm>
          <a:prstGeom prst="rect">
            <a:avLst/>
          </a:prstGeom>
          <a:noFill/>
        </p:spPr>
        <p:txBody>
          <a:bodyPr wrap="square" rtlCol="0">
            <a:spAutoFit/>
          </a:bodyPr>
          <a:lstStyle/>
          <a:p>
            <a:r>
              <a:rPr lang="en-US" sz="2000" dirty="0" smtClean="0">
                <a:solidFill>
                  <a:srgbClr val="002060"/>
                </a:solidFill>
              </a:rPr>
              <a:t>BEST PRACTICES</a:t>
            </a:r>
          </a:p>
          <a:p>
            <a:pPr marL="285750" indent="-285750">
              <a:buFont typeface="Arial" panose="020B0604020202020204" pitchFamily="34" charset="0"/>
              <a:buChar char="•"/>
            </a:pPr>
            <a:r>
              <a:rPr lang="en-US" dirty="0" smtClean="0">
                <a:solidFill>
                  <a:srgbClr val="002060"/>
                </a:solidFill>
              </a:rPr>
              <a:t>Require quotes to be submitted through e-Buy</a:t>
            </a:r>
          </a:p>
          <a:p>
            <a:pPr marL="285750" indent="-285750">
              <a:buFont typeface="Arial" panose="020B0604020202020204" pitchFamily="34" charset="0"/>
              <a:buChar char="•"/>
            </a:pPr>
            <a:r>
              <a:rPr lang="en-US" dirty="0" smtClean="0">
                <a:solidFill>
                  <a:srgbClr val="002060"/>
                </a:solidFill>
              </a:rPr>
              <a:t>If &lt; three quotes, justification and additional documentation required (DoD? You have additional requirements – see DFAR)</a:t>
            </a:r>
          </a:p>
          <a:p>
            <a:pPr marL="285750" indent="-285750">
              <a:buFont typeface="Arial" panose="020B0604020202020204" pitchFamily="34" charset="0"/>
              <a:buChar char="•"/>
            </a:pPr>
            <a:endParaRPr lang="en-US" sz="2400" dirty="0">
              <a:solidFill>
                <a:srgbClr val="002060"/>
              </a:solidFill>
            </a:endParaRPr>
          </a:p>
        </p:txBody>
      </p:sp>
      <p:sp>
        <p:nvSpPr>
          <p:cNvPr id="15" name="TextBox 14"/>
          <p:cNvSpPr txBox="1"/>
          <p:nvPr/>
        </p:nvSpPr>
        <p:spPr>
          <a:xfrm>
            <a:off x="6705600" y="5181600"/>
            <a:ext cx="2209800" cy="246221"/>
          </a:xfrm>
          <a:prstGeom prst="rect">
            <a:avLst/>
          </a:prstGeom>
          <a:noFill/>
        </p:spPr>
        <p:txBody>
          <a:bodyPr wrap="square" rtlCol="0">
            <a:spAutoFit/>
          </a:bodyPr>
          <a:lstStyle/>
          <a:p>
            <a:r>
              <a:rPr lang="en-US" sz="1000" baseline="30000" dirty="0" smtClean="0"/>
              <a:t>2</a:t>
            </a:r>
            <a:r>
              <a:rPr lang="en-US" sz="1000" dirty="0" smtClean="0"/>
              <a:t>Right click, open hyperlink</a:t>
            </a:r>
            <a:endParaRPr lang="en-US" sz="1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228600"/>
            <a:ext cx="74676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Want GSA to Place Your Order</a:t>
            </a:r>
            <a:r>
              <a:rPr lang="en-US" sz="3200" baseline="30000" dirty="0" smtClean="0"/>
              <a:t>3</a:t>
            </a:r>
            <a:r>
              <a:rPr lang="en-US" sz="3200" dirty="0" smtClean="0"/>
              <a:t> on 23V? </a:t>
            </a:r>
            <a:br>
              <a:rPr lang="en-US" sz="3200" dirty="0" smtClean="0"/>
            </a:br>
            <a:r>
              <a:rPr lang="en-US" sz="3200" dirty="0" smtClean="0"/>
              <a:t>Follow these steps!</a:t>
            </a:r>
          </a:p>
        </p:txBody>
      </p:sp>
      <p:sp>
        <p:nvSpPr>
          <p:cNvPr id="6" name="Rectangle 5"/>
          <p:cNvSpPr/>
          <p:nvPr/>
        </p:nvSpPr>
        <p:spPr>
          <a:xfrm>
            <a:off x="228600" y="1676399"/>
            <a:ext cx="2514600" cy="166551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Compile Requirements Package</a:t>
            </a:r>
            <a:endParaRPr lang="en-US" b="1" dirty="0">
              <a:solidFill>
                <a:srgbClr val="002060"/>
              </a:solidFill>
            </a:endParaRPr>
          </a:p>
        </p:txBody>
      </p:sp>
      <p:sp>
        <p:nvSpPr>
          <p:cNvPr id="7" name="Rectangle 6"/>
          <p:cNvSpPr/>
          <p:nvPr/>
        </p:nvSpPr>
        <p:spPr>
          <a:xfrm>
            <a:off x="3276600" y="1676399"/>
            <a:ext cx="2514600" cy="1676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Before Submitting to GSA</a:t>
            </a:r>
            <a:endParaRPr lang="en-US" b="1" dirty="0">
              <a:solidFill>
                <a:srgbClr val="002060"/>
              </a:solidFill>
            </a:endParaRPr>
          </a:p>
        </p:txBody>
      </p:sp>
      <p:sp>
        <p:nvSpPr>
          <p:cNvPr id="8" name="Rectangle 7"/>
          <p:cNvSpPr/>
          <p:nvPr/>
        </p:nvSpPr>
        <p:spPr>
          <a:xfrm>
            <a:off x="6324600" y="1676399"/>
            <a:ext cx="2514600" cy="1676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Submit to GSA</a:t>
            </a:r>
            <a:endParaRPr lang="en-US" b="1" dirty="0">
              <a:solidFill>
                <a:srgbClr val="002060"/>
              </a:solidFill>
            </a:endParaRPr>
          </a:p>
        </p:txBody>
      </p:sp>
      <p:sp>
        <p:nvSpPr>
          <p:cNvPr id="9" name="Right Arrow 8"/>
          <p:cNvSpPr/>
          <p:nvPr/>
        </p:nvSpPr>
        <p:spPr>
          <a:xfrm>
            <a:off x="2743200" y="2416627"/>
            <a:ext cx="457200" cy="1959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381000" y="2971798"/>
            <a:ext cx="2819400" cy="3352800"/>
          </a:xfrm>
          <a:prstGeom prst="rect">
            <a:avLst/>
          </a:prstGeom>
          <a:solidFill>
            <a:schemeClr val="accent4">
              <a:lumMod val="20000"/>
              <a:lumOff val="80000"/>
            </a:schemeClr>
          </a:solidFill>
          <a:ln>
            <a:solidFill>
              <a:schemeClr val="bg1"/>
            </a:solidFill>
          </a:ln>
          <a:effectLst>
            <a:glow rad="101600">
              <a:schemeClr val="accent4">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Tx/>
              <a:buChar char="-"/>
            </a:pPr>
            <a:r>
              <a:rPr lang="en-US" sz="1400" dirty="0" smtClean="0">
                <a:solidFill>
                  <a:srgbClr val="002060"/>
                </a:solidFill>
              </a:rPr>
              <a:t>Copy of e-Buy RFQ  and all quotes</a:t>
            </a:r>
          </a:p>
          <a:p>
            <a:pPr marL="285750" indent="-285750">
              <a:buFontTx/>
              <a:buChar char="-"/>
            </a:pPr>
            <a:r>
              <a:rPr lang="en-US" sz="1400" dirty="0" smtClean="0">
                <a:solidFill>
                  <a:srgbClr val="002060"/>
                </a:solidFill>
              </a:rPr>
              <a:t>List of all contractors solicited</a:t>
            </a:r>
          </a:p>
          <a:p>
            <a:pPr marL="285750" indent="-285750">
              <a:buFontTx/>
              <a:buChar char="-"/>
            </a:pPr>
            <a:r>
              <a:rPr lang="en-US" sz="1400" dirty="0" smtClean="0">
                <a:solidFill>
                  <a:srgbClr val="002060"/>
                </a:solidFill>
              </a:rPr>
              <a:t>Proof of e-Buy transmission</a:t>
            </a:r>
          </a:p>
          <a:p>
            <a:pPr marL="285750" indent="-285750">
              <a:buFontTx/>
              <a:buChar char="-"/>
            </a:pPr>
            <a:r>
              <a:rPr lang="en-US" sz="1400" dirty="0" smtClean="0">
                <a:solidFill>
                  <a:srgbClr val="002060"/>
                </a:solidFill>
              </a:rPr>
              <a:t>Notice to vendors that GSA will place orders via </a:t>
            </a:r>
            <a:r>
              <a:rPr lang="en-US" sz="1400" dirty="0">
                <a:solidFill>
                  <a:srgbClr val="002060"/>
                </a:solidFill>
              </a:rPr>
              <a:t>a Motor Vehicle Delivery </a:t>
            </a:r>
            <a:r>
              <a:rPr lang="en-US" sz="1400" dirty="0" smtClean="0">
                <a:solidFill>
                  <a:srgbClr val="002060"/>
                </a:solidFill>
              </a:rPr>
              <a:t>Order and not through e-Buy (this avoids duplicate orders)</a:t>
            </a:r>
          </a:p>
          <a:p>
            <a:pPr marL="285750" indent="-285750">
              <a:buFontTx/>
              <a:buChar char="-"/>
            </a:pPr>
            <a:r>
              <a:rPr lang="en-US" sz="1400" dirty="0" smtClean="0">
                <a:solidFill>
                  <a:srgbClr val="002060"/>
                </a:solidFill>
              </a:rPr>
              <a:t>Items </a:t>
            </a:r>
            <a:r>
              <a:rPr lang="en-US" sz="1400" dirty="0">
                <a:solidFill>
                  <a:srgbClr val="002060"/>
                </a:solidFill>
              </a:rPr>
              <a:t>are on contract and priced at or below GSA Schedule rate</a:t>
            </a:r>
          </a:p>
          <a:p>
            <a:pPr marL="285750" indent="-285750">
              <a:buFontTx/>
              <a:buChar char="-"/>
            </a:pPr>
            <a:r>
              <a:rPr lang="en-US" sz="1400" dirty="0" smtClean="0">
                <a:solidFill>
                  <a:srgbClr val="002060"/>
                </a:solidFill>
              </a:rPr>
              <a:t>Document best value determination and collect supporting documents</a:t>
            </a:r>
          </a:p>
        </p:txBody>
      </p:sp>
      <p:sp>
        <p:nvSpPr>
          <p:cNvPr id="12" name="Rectangle 11"/>
          <p:cNvSpPr/>
          <p:nvPr/>
        </p:nvSpPr>
        <p:spPr>
          <a:xfrm>
            <a:off x="3388178" y="2965267"/>
            <a:ext cx="2784022" cy="3191691"/>
          </a:xfrm>
          <a:prstGeom prst="rect">
            <a:avLst/>
          </a:prstGeom>
          <a:solidFill>
            <a:schemeClr val="accent4">
              <a:lumMod val="20000"/>
              <a:lumOff val="80000"/>
            </a:schemeClr>
          </a:solidFill>
          <a:ln>
            <a:solidFill>
              <a:schemeClr val="bg1"/>
            </a:solidFill>
          </a:ln>
          <a:effectLst>
            <a:glow rad="101600">
              <a:schemeClr val="accent4">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Tx/>
              <a:buChar char="-"/>
            </a:pPr>
            <a:endParaRPr lang="en-US" sz="1400" dirty="0" smtClean="0">
              <a:solidFill>
                <a:srgbClr val="002060"/>
              </a:solidFill>
            </a:endParaRPr>
          </a:p>
          <a:p>
            <a:pPr marL="342900" indent="-342900">
              <a:buFontTx/>
              <a:buChar char="-"/>
            </a:pPr>
            <a:r>
              <a:rPr lang="en-US" sz="1200" dirty="0" smtClean="0">
                <a:solidFill>
                  <a:srgbClr val="002060"/>
                </a:solidFill>
              </a:rPr>
              <a:t>Ensure RFQ </a:t>
            </a:r>
            <a:r>
              <a:rPr lang="en-US" sz="1200" dirty="0">
                <a:solidFill>
                  <a:srgbClr val="002060"/>
                </a:solidFill>
              </a:rPr>
              <a:t>has unique quote number and identifies special item number, item description, destination, quantity, color, and optional </a:t>
            </a:r>
            <a:r>
              <a:rPr lang="en-US" sz="1200" dirty="0" smtClean="0">
                <a:solidFill>
                  <a:srgbClr val="002060"/>
                </a:solidFill>
              </a:rPr>
              <a:t>equipment</a:t>
            </a:r>
          </a:p>
          <a:p>
            <a:pPr marL="342900" indent="-342900">
              <a:buFontTx/>
              <a:buChar char="-"/>
            </a:pPr>
            <a:r>
              <a:rPr lang="en-US" sz="1200" dirty="0" smtClean="0">
                <a:solidFill>
                  <a:srgbClr val="002060"/>
                </a:solidFill>
              </a:rPr>
              <a:t>If sole source or brand name, include your agency-approved justification</a:t>
            </a:r>
          </a:p>
          <a:p>
            <a:pPr marL="342900" indent="-342900">
              <a:buFontTx/>
              <a:buChar char="-"/>
            </a:pPr>
            <a:r>
              <a:rPr lang="en-US" sz="1200" dirty="0" smtClean="0">
                <a:solidFill>
                  <a:srgbClr val="002060"/>
                </a:solidFill>
              </a:rPr>
              <a:t>Ensure best value determination was made in accordance with evaluation criteria in RFQ</a:t>
            </a:r>
          </a:p>
          <a:p>
            <a:pPr marL="342900" indent="-342900">
              <a:buFontTx/>
              <a:buChar char="-"/>
            </a:pPr>
            <a:r>
              <a:rPr lang="en-US" sz="1200" dirty="0" smtClean="0">
                <a:solidFill>
                  <a:srgbClr val="002060"/>
                </a:solidFill>
              </a:rPr>
              <a:t>Provide funding citations</a:t>
            </a:r>
          </a:p>
          <a:p>
            <a:pPr marL="342900" indent="-342900">
              <a:buFontTx/>
              <a:buChar char="-"/>
            </a:pPr>
            <a:r>
              <a:rPr lang="en-US" sz="1200" dirty="0" smtClean="0">
                <a:solidFill>
                  <a:srgbClr val="002060"/>
                </a:solidFill>
              </a:rPr>
              <a:t>Ensure funding is signed by both agency representative and GSA</a:t>
            </a:r>
          </a:p>
          <a:p>
            <a:pPr marL="342900" indent="-342900">
              <a:buFontTx/>
              <a:buChar char="-"/>
            </a:pPr>
            <a:r>
              <a:rPr lang="en-US" sz="1200" dirty="0" smtClean="0">
                <a:solidFill>
                  <a:srgbClr val="002060"/>
                </a:solidFill>
              </a:rPr>
              <a:t>Standard Item Number must state 999 and option codes are left blank</a:t>
            </a:r>
          </a:p>
          <a:p>
            <a:endParaRPr lang="en-US" sz="2000" dirty="0">
              <a:solidFill>
                <a:srgbClr val="002060"/>
              </a:solidFill>
            </a:endParaRPr>
          </a:p>
        </p:txBody>
      </p:sp>
      <p:sp>
        <p:nvSpPr>
          <p:cNvPr id="13" name="Rectangle 12"/>
          <p:cNvSpPr/>
          <p:nvPr/>
        </p:nvSpPr>
        <p:spPr>
          <a:xfrm>
            <a:off x="6438900" y="2971798"/>
            <a:ext cx="2552700" cy="1523999"/>
          </a:xfrm>
          <a:prstGeom prst="rect">
            <a:avLst/>
          </a:prstGeom>
          <a:solidFill>
            <a:schemeClr val="accent4">
              <a:lumMod val="20000"/>
              <a:lumOff val="80000"/>
            </a:schemeClr>
          </a:solidFill>
          <a:ln>
            <a:solidFill>
              <a:schemeClr val="bg1"/>
            </a:solidFill>
          </a:ln>
          <a:effectLst>
            <a:glow rad="101600">
              <a:schemeClr val="accent4">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dirty="0" smtClean="0">
                <a:solidFill>
                  <a:srgbClr val="002060"/>
                </a:solidFill>
              </a:rPr>
              <a:t>Submit package through AutoChoice</a:t>
            </a:r>
            <a:endParaRPr lang="en-US" sz="1400" dirty="0">
              <a:solidFill>
                <a:srgbClr val="002060"/>
              </a:solidFill>
            </a:endParaRPr>
          </a:p>
        </p:txBody>
      </p:sp>
      <p:sp>
        <p:nvSpPr>
          <p:cNvPr id="14" name="Right Arrow 13"/>
          <p:cNvSpPr/>
          <p:nvPr/>
        </p:nvSpPr>
        <p:spPr>
          <a:xfrm>
            <a:off x="5812971" y="2416626"/>
            <a:ext cx="457200" cy="1959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800100" y="6339840"/>
            <a:ext cx="7467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b="1" baseline="30000" dirty="0" smtClean="0">
                <a:solidFill>
                  <a:schemeClr val="bg1"/>
                </a:solidFill>
              </a:rPr>
              <a:t>3</a:t>
            </a:r>
            <a:r>
              <a:rPr lang="en-US" sz="800" b="1" dirty="0" smtClean="0">
                <a:solidFill>
                  <a:schemeClr val="bg1"/>
                </a:solidFill>
              </a:rPr>
              <a:t> </a:t>
            </a:r>
            <a:r>
              <a:rPr lang="en-US" sz="800" b="1" dirty="0">
                <a:solidFill>
                  <a:schemeClr val="bg1"/>
                </a:solidFill>
              </a:rPr>
              <a:t>State and Local Government customers utilizing programs such as the 1122 Counterdrug Program, Wildland Fire Program, or Disaster Recovery Purchasing Program must place their orders directly with the schedule contractors, and cannot submit these orders to GSA for </a:t>
            </a:r>
            <a:r>
              <a:rPr lang="en-US" sz="800" b="1" dirty="0" smtClean="0">
                <a:solidFill>
                  <a:schemeClr val="bg1"/>
                </a:solidFill>
              </a:rPr>
              <a:t>placement</a:t>
            </a:r>
            <a:endParaRPr lang="en-US" sz="800" b="1" dirty="0">
              <a:solidFill>
                <a:schemeClr val="bg1"/>
              </a:solidFill>
            </a:endParaRPr>
          </a:p>
        </p:txBody>
      </p:sp>
      <p:sp>
        <p:nvSpPr>
          <p:cNvPr id="2" name="Oval Callout 1"/>
          <p:cNvSpPr/>
          <p:nvPr/>
        </p:nvSpPr>
        <p:spPr>
          <a:xfrm>
            <a:off x="6598920" y="4648198"/>
            <a:ext cx="2209800" cy="1295402"/>
          </a:xfrm>
          <a:prstGeom prst="wedgeEllipseCallou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What happens next?</a:t>
            </a:r>
            <a:endParaRPr lang="en-US" sz="2400" dirty="0"/>
          </a:p>
        </p:txBody>
      </p:sp>
      <p:sp>
        <p:nvSpPr>
          <p:cNvPr id="19" name="Right Arrow 18"/>
          <p:cNvSpPr/>
          <p:nvPr/>
        </p:nvSpPr>
        <p:spPr>
          <a:xfrm>
            <a:off x="8662851" y="5638800"/>
            <a:ext cx="457200" cy="195943"/>
          </a:xfrm>
          <a:prstGeom prst="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25920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533400"/>
            <a:ext cx="74676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If GSA Is Placing Your Order on 23V,</a:t>
            </a:r>
            <a:br>
              <a:rPr lang="en-US" sz="3200" dirty="0" smtClean="0"/>
            </a:br>
            <a:r>
              <a:rPr lang="en-US" sz="3200" dirty="0" smtClean="0"/>
              <a:t>What Happens Next?</a:t>
            </a:r>
            <a:endParaRPr lang="en-US" sz="3200" dirty="0"/>
          </a:p>
        </p:txBody>
      </p:sp>
      <p:sp>
        <p:nvSpPr>
          <p:cNvPr id="6" name="Rectangle 5"/>
          <p:cNvSpPr/>
          <p:nvPr/>
        </p:nvSpPr>
        <p:spPr>
          <a:xfrm>
            <a:off x="228600" y="2296886"/>
            <a:ext cx="2514600" cy="166551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Customer Requirements Package</a:t>
            </a:r>
            <a:endParaRPr lang="en-US" b="1" dirty="0">
              <a:solidFill>
                <a:srgbClr val="002060"/>
              </a:solidFill>
            </a:endParaRPr>
          </a:p>
        </p:txBody>
      </p:sp>
      <p:sp>
        <p:nvSpPr>
          <p:cNvPr id="7" name="Rectangle 6"/>
          <p:cNvSpPr/>
          <p:nvPr/>
        </p:nvSpPr>
        <p:spPr>
          <a:xfrm>
            <a:off x="3276600" y="2286000"/>
            <a:ext cx="2514600" cy="1676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Order Disposition</a:t>
            </a:r>
            <a:endParaRPr lang="en-US" b="1" dirty="0">
              <a:solidFill>
                <a:srgbClr val="002060"/>
              </a:solidFill>
            </a:endParaRPr>
          </a:p>
        </p:txBody>
      </p:sp>
      <p:sp>
        <p:nvSpPr>
          <p:cNvPr id="8" name="Rectangle 7"/>
          <p:cNvSpPr/>
          <p:nvPr/>
        </p:nvSpPr>
        <p:spPr>
          <a:xfrm>
            <a:off x="6324600" y="2286000"/>
            <a:ext cx="2514600" cy="1676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Administer Order</a:t>
            </a:r>
            <a:endParaRPr lang="en-US" b="1" dirty="0">
              <a:solidFill>
                <a:srgbClr val="002060"/>
              </a:solidFill>
            </a:endParaRPr>
          </a:p>
        </p:txBody>
      </p:sp>
      <p:sp>
        <p:nvSpPr>
          <p:cNvPr id="9" name="Right Arrow 8"/>
          <p:cNvSpPr/>
          <p:nvPr/>
        </p:nvSpPr>
        <p:spPr>
          <a:xfrm>
            <a:off x="2754086" y="3124199"/>
            <a:ext cx="457200" cy="1959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381001" y="3886200"/>
            <a:ext cx="2601686" cy="1524000"/>
          </a:xfrm>
          <a:prstGeom prst="rect">
            <a:avLst/>
          </a:prstGeom>
          <a:solidFill>
            <a:schemeClr val="accent4">
              <a:lumMod val="20000"/>
              <a:lumOff val="80000"/>
            </a:schemeClr>
          </a:solidFill>
          <a:ln>
            <a:solidFill>
              <a:schemeClr val="bg1"/>
            </a:solidFill>
          </a:ln>
          <a:effectLst>
            <a:glow rad="101600">
              <a:schemeClr val="accent4">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Tx/>
              <a:buChar char="-"/>
            </a:pPr>
            <a:r>
              <a:rPr lang="en-US" sz="1600" dirty="0" smtClean="0">
                <a:solidFill>
                  <a:srgbClr val="002060"/>
                </a:solidFill>
              </a:rPr>
              <a:t>GSA reviews package for completeness and accuracy</a:t>
            </a:r>
          </a:p>
        </p:txBody>
      </p:sp>
      <p:sp>
        <p:nvSpPr>
          <p:cNvPr id="12" name="Rectangle 11"/>
          <p:cNvSpPr/>
          <p:nvPr/>
        </p:nvSpPr>
        <p:spPr>
          <a:xfrm>
            <a:off x="3511731" y="3879668"/>
            <a:ext cx="2743199" cy="1530532"/>
          </a:xfrm>
          <a:prstGeom prst="rect">
            <a:avLst/>
          </a:prstGeom>
          <a:solidFill>
            <a:schemeClr val="accent4">
              <a:lumMod val="20000"/>
              <a:lumOff val="80000"/>
            </a:schemeClr>
          </a:solidFill>
          <a:ln>
            <a:solidFill>
              <a:schemeClr val="bg1"/>
            </a:solidFill>
          </a:ln>
          <a:effectLst>
            <a:glow rad="101600">
              <a:schemeClr val="accent4">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Tx/>
              <a:buChar char="-"/>
            </a:pPr>
            <a:r>
              <a:rPr lang="en-US" sz="1600" dirty="0" smtClean="0">
                <a:solidFill>
                  <a:srgbClr val="002060"/>
                </a:solidFill>
              </a:rPr>
              <a:t>GSA will place orders  for complete/accurate packages</a:t>
            </a:r>
          </a:p>
          <a:p>
            <a:pPr marL="342900" indent="-342900">
              <a:buFontTx/>
              <a:buChar char="-"/>
            </a:pPr>
            <a:r>
              <a:rPr lang="en-US" sz="1600" dirty="0" smtClean="0">
                <a:solidFill>
                  <a:srgbClr val="002060"/>
                </a:solidFill>
              </a:rPr>
              <a:t>GSA will return orders if incomplete/ incorrect</a:t>
            </a:r>
            <a:endParaRPr lang="en-US" sz="1600" dirty="0">
              <a:solidFill>
                <a:srgbClr val="002060"/>
              </a:solidFill>
            </a:endParaRPr>
          </a:p>
        </p:txBody>
      </p:sp>
      <p:sp>
        <p:nvSpPr>
          <p:cNvPr id="14" name="Right Arrow 13"/>
          <p:cNvSpPr/>
          <p:nvPr/>
        </p:nvSpPr>
        <p:spPr>
          <a:xfrm>
            <a:off x="5812971" y="3145970"/>
            <a:ext cx="457200" cy="1959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6553199" y="3879668"/>
            <a:ext cx="2590801" cy="2825932"/>
          </a:xfrm>
          <a:prstGeom prst="rect">
            <a:avLst/>
          </a:prstGeom>
          <a:solidFill>
            <a:schemeClr val="accent4">
              <a:lumMod val="20000"/>
              <a:lumOff val="80000"/>
            </a:schemeClr>
          </a:solidFill>
          <a:ln>
            <a:solidFill>
              <a:schemeClr val="bg1"/>
            </a:solidFill>
          </a:ln>
          <a:effectLst>
            <a:glow rad="101600">
              <a:schemeClr val="accent4">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Tx/>
              <a:buChar char="-"/>
            </a:pPr>
            <a:r>
              <a:rPr lang="en-US" sz="1600" dirty="0" smtClean="0">
                <a:solidFill>
                  <a:srgbClr val="002060"/>
                </a:solidFill>
              </a:rPr>
              <a:t>GSA will provide order confirmation to customer</a:t>
            </a:r>
          </a:p>
          <a:p>
            <a:pPr marL="342900" indent="-342900">
              <a:buFontTx/>
              <a:buChar char="-"/>
            </a:pPr>
            <a:r>
              <a:rPr lang="en-US" sz="1600" dirty="0" smtClean="0">
                <a:solidFill>
                  <a:srgbClr val="002060"/>
                </a:solidFill>
              </a:rPr>
              <a:t>Further contact may be necessary to discuss order</a:t>
            </a:r>
          </a:p>
          <a:p>
            <a:pPr marL="342900" indent="-342900">
              <a:buFontTx/>
              <a:buChar char="-"/>
            </a:pPr>
            <a:r>
              <a:rPr lang="en-US" sz="1600" dirty="0" smtClean="0">
                <a:solidFill>
                  <a:srgbClr val="002060"/>
                </a:solidFill>
              </a:rPr>
              <a:t>GSA will track delivery schedule, inspect vehicle, authorize shipment and notify customer</a:t>
            </a:r>
            <a:endParaRPr lang="en-US" sz="1600" dirty="0">
              <a:solidFill>
                <a:srgbClr val="002060"/>
              </a:solidFill>
            </a:endParaRPr>
          </a:p>
        </p:txBody>
      </p:sp>
    </p:spTree>
    <p:extLst>
      <p:ext uri="{BB962C8B-B14F-4D97-AF65-F5344CB8AC3E}">
        <p14:creationId xmlns:p14="http://schemas.microsoft.com/office/powerpoint/2010/main" val="29521774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533400"/>
            <a:ext cx="74676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A Word About Overseas Shipments…</a:t>
            </a:r>
            <a:endParaRPr lang="en-US" sz="3200" dirty="0"/>
          </a:p>
        </p:txBody>
      </p:sp>
      <p:sp>
        <p:nvSpPr>
          <p:cNvPr id="6" name="Rectangle 5"/>
          <p:cNvSpPr/>
          <p:nvPr/>
        </p:nvSpPr>
        <p:spPr>
          <a:xfrm>
            <a:off x="914400" y="2286000"/>
            <a:ext cx="2514600" cy="166551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Overseas Shipments</a:t>
            </a:r>
            <a:endParaRPr lang="en-US" b="1" dirty="0">
              <a:solidFill>
                <a:srgbClr val="002060"/>
              </a:solidFill>
            </a:endParaRPr>
          </a:p>
        </p:txBody>
      </p:sp>
      <p:sp>
        <p:nvSpPr>
          <p:cNvPr id="7" name="Rectangle 6"/>
          <p:cNvSpPr/>
          <p:nvPr/>
        </p:nvSpPr>
        <p:spPr>
          <a:xfrm>
            <a:off x="5486400" y="2286000"/>
            <a:ext cx="2514600" cy="1676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Additional Steps You Need to Take</a:t>
            </a:r>
            <a:endParaRPr lang="en-US" b="1" dirty="0">
              <a:solidFill>
                <a:srgbClr val="002060"/>
              </a:solidFill>
            </a:endParaRPr>
          </a:p>
        </p:txBody>
      </p:sp>
      <p:sp>
        <p:nvSpPr>
          <p:cNvPr id="9" name="Right Arrow 8"/>
          <p:cNvSpPr/>
          <p:nvPr/>
        </p:nvSpPr>
        <p:spPr>
          <a:xfrm>
            <a:off x="4319454" y="3032757"/>
            <a:ext cx="457200" cy="1959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1066800" y="3733800"/>
            <a:ext cx="3252654" cy="2819400"/>
          </a:xfrm>
          <a:prstGeom prst="rect">
            <a:avLst/>
          </a:prstGeom>
          <a:solidFill>
            <a:schemeClr val="accent4">
              <a:lumMod val="20000"/>
              <a:lumOff val="80000"/>
            </a:schemeClr>
          </a:solidFill>
          <a:ln>
            <a:solidFill>
              <a:schemeClr val="bg1"/>
            </a:solidFill>
          </a:ln>
          <a:effectLst>
            <a:glow rad="101600">
              <a:schemeClr val="accent4">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Tx/>
              <a:buChar char="-"/>
            </a:pPr>
            <a:r>
              <a:rPr lang="en-US" sz="1400" dirty="0" smtClean="0">
                <a:solidFill>
                  <a:srgbClr val="002060"/>
                </a:solidFill>
              </a:rPr>
              <a:t>Most 23V contractors only deliver to 48 contiguous states &amp; DC</a:t>
            </a:r>
          </a:p>
          <a:p>
            <a:pPr marL="342900" indent="-342900">
              <a:buFontTx/>
              <a:buChar char="-"/>
            </a:pPr>
            <a:r>
              <a:rPr lang="en-US" sz="1400" u="sng" dirty="0" smtClean="0">
                <a:solidFill>
                  <a:srgbClr val="002060"/>
                </a:solidFill>
              </a:rPr>
              <a:t>For orders placed by GSA only</a:t>
            </a:r>
            <a:r>
              <a:rPr lang="en-US" sz="1400" dirty="0" smtClean="0">
                <a:solidFill>
                  <a:srgbClr val="002060"/>
                </a:solidFill>
              </a:rPr>
              <a:t>, overseas shipments is available  to a port </a:t>
            </a:r>
            <a:r>
              <a:rPr lang="en-US" sz="1400" u="sng" dirty="0" smtClean="0">
                <a:solidFill>
                  <a:srgbClr val="002060"/>
                </a:solidFill>
              </a:rPr>
              <a:t>at extra cost </a:t>
            </a:r>
            <a:r>
              <a:rPr lang="en-US" sz="1400" dirty="0" smtClean="0">
                <a:solidFill>
                  <a:srgbClr val="002060"/>
                </a:solidFill>
              </a:rPr>
              <a:t>– the customer also is responsible for transportation and costs from the port to the final destination</a:t>
            </a:r>
          </a:p>
          <a:p>
            <a:pPr marL="342900" indent="-342900">
              <a:buFontTx/>
              <a:buChar char="-"/>
            </a:pPr>
            <a:endParaRPr lang="en-US" sz="1600" dirty="0" smtClean="0">
              <a:solidFill>
                <a:srgbClr val="002060"/>
              </a:solidFill>
            </a:endParaRPr>
          </a:p>
        </p:txBody>
      </p:sp>
      <p:sp>
        <p:nvSpPr>
          <p:cNvPr id="12" name="Rectangle 11"/>
          <p:cNvSpPr/>
          <p:nvPr/>
        </p:nvSpPr>
        <p:spPr>
          <a:xfrm>
            <a:off x="5593080" y="3733800"/>
            <a:ext cx="3398520" cy="2825932"/>
          </a:xfrm>
          <a:prstGeom prst="rect">
            <a:avLst/>
          </a:prstGeom>
          <a:solidFill>
            <a:schemeClr val="accent4">
              <a:lumMod val="20000"/>
              <a:lumOff val="80000"/>
            </a:schemeClr>
          </a:solidFill>
          <a:ln>
            <a:solidFill>
              <a:schemeClr val="bg1"/>
            </a:solidFill>
          </a:ln>
          <a:effectLst>
            <a:glow rad="101600">
              <a:schemeClr val="accent4">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r>
              <a:rPr lang="en-US" sz="1400" b="1" dirty="0" smtClean="0">
                <a:solidFill>
                  <a:srgbClr val="002060"/>
                </a:solidFill>
              </a:rPr>
              <a:t>For GSA Orders ONLY:</a:t>
            </a:r>
          </a:p>
          <a:p>
            <a:pPr marL="285750" indent="-285750"/>
            <a:r>
              <a:rPr lang="en-US" sz="1400" dirty="0" smtClean="0">
                <a:solidFill>
                  <a:srgbClr val="002060"/>
                </a:solidFill>
              </a:rPr>
              <a:t>-	The </a:t>
            </a:r>
            <a:r>
              <a:rPr lang="en-US" sz="1400" dirty="0">
                <a:solidFill>
                  <a:srgbClr val="002060"/>
                </a:solidFill>
              </a:rPr>
              <a:t>RFQ must: (a) only require domestic delivery of the contractor; (b) </a:t>
            </a:r>
            <a:r>
              <a:rPr lang="en-US" sz="1400" dirty="0" smtClean="0">
                <a:solidFill>
                  <a:srgbClr val="002060"/>
                </a:solidFill>
              </a:rPr>
              <a:t>inform </a:t>
            </a:r>
            <a:r>
              <a:rPr lang="en-US" sz="1400" dirty="0">
                <a:solidFill>
                  <a:srgbClr val="002060"/>
                </a:solidFill>
              </a:rPr>
              <a:t>the contractor that the final destination will be overseas; and (c) </a:t>
            </a:r>
            <a:r>
              <a:rPr lang="en-US" sz="1400" dirty="0" smtClean="0">
                <a:solidFill>
                  <a:srgbClr val="002060"/>
                </a:solidFill>
              </a:rPr>
              <a:t>identify </a:t>
            </a:r>
            <a:r>
              <a:rPr lang="en-US" sz="1400" dirty="0">
                <a:solidFill>
                  <a:srgbClr val="002060"/>
                </a:solidFill>
              </a:rPr>
              <a:t>any special requirements (i.e. different export engine requirements for overseas use) </a:t>
            </a:r>
            <a:r>
              <a:rPr lang="en-US" sz="1400" dirty="0" smtClean="0">
                <a:solidFill>
                  <a:srgbClr val="002060"/>
                </a:solidFill>
              </a:rPr>
              <a:t>which </a:t>
            </a:r>
            <a:r>
              <a:rPr lang="en-US" sz="1400" dirty="0">
                <a:solidFill>
                  <a:srgbClr val="002060"/>
                </a:solidFill>
              </a:rPr>
              <a:t>is sent to all </a:t>
            </a:r>
            <a:r>
              <a:rPr lang="en-US" sz="1400" dirty="0" smtClean="0">
                <a:solidFill>
                  <a:srgbClr val="002060"/>
                </a:solidFill>
              </a:rPr>
              <a:t>23V contractors </a:t>
            </a:r>
            <a:r>
              <a:rPr lang="en-US" sz="1400" dirty="0">
                <a:solidFill>
                  <a:srgbClr val="002060"/>
                </a:solidFill>
              </a:rPr>
              <a:t>at the time of RFQ </a:t>
            </a:r>
            <a:r>
              <a:rPr lang="en-US" sz="1400" dirty="0" smtClean="0">
                <a:solidFill>
                  <a:srgbClr val="002060"/>
                </a:solidFill>
              </a:rPr>
              <a:t>issuance</a:t>
            </a:r>
          </a:p>
          <a:p>
            <a:pPr marL="285750" indent="-285750">
              <a:buFontTx/>
              <a:buChar char="-"/>
            </a:pPr>
            <a:r>
              <a:rPr lang="en-US" sz="1400" dirty="0" smtClean="0">
                <a:solidFill>
                  <a:srgbClr val="002060"/>
                </a:solidFill>
              </a:rPr>
              <a:t>Check the 1611 box in AutoChoice</a:t>
            </a:r>
            <a:endParaRPr lang="en-US" sz="1400" dirty="0">
              <a:solidFill>
                <a:srgbClr val="002060"/>
              </a:solidFill>
            </a:endParaRPr>
          </a:p>
        </p:txBody>
      </p:sp>
    </p:spTree>
    <p:extLst>
      <p:ext uri="{BB962C8B-B14F-4D97-AF65-F5344CB8AC3E}">
        <p14:creationId xmlns:p14="http://schemas.microsoft.com/office/powerpoint/2010/main" val="3886420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14400" y="533400"/>
            <a:ext cx="74676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A Word About Changes…</a:t>
            </a:r>
            <a:endParaRPr lang="en-US" sz="3200" dirty="0"/>
          </a:p>
        </p:txBody>
      </p:sp>
      <p:sp>
        <p:nvSpPr>
          <p:cNvPr id="6" name="Rectangle 5"/>
          <p:cNvSpPr/>
          <p:nvPr/>
        </p:nvSpPr>
        <p:spPr>
          <a:xfrm>
            <a:off x="914400" y="2286000"/>
            <a:ext cx="2514600" cy="166551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Changes Initiated by Government</a:t>
            </a:r>
            <a:endParaRPr lang="en-US" b="1" dirty="0">
              <a:solidFill>
                <a:srgbClr val="002060"/>
              </a:solidFill>
            </a:endParaRPr>
          </a:p>
        </p:txBody>
      </p:sp>
      <p:sp>
        <p:nvSpPr>
          <p:cNvPr id="7" name="Rectangle 6"/>
          <p:cNvSpPr/>
          <p:nvPr/>
        </p:nvSpPr>
        <p:spPr>
          <a:xfrm>
            <a:off x="5486400" y="2286000"/>
            <a:ext cx="2514600" cy="16764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002060"/>
                </a:solidFill>
              </a:rPr>
              <a:t>Changes Initiated by Contractor</a:t>
            </a:r>
            <a:endParaRPr lang="en-US" b="1" dirty="0">
              <a:solidFill>
                <a:srgbClr val="002060"/>
              </a:solidFill>
            </a:endParaRPr>
          </a:p>
        </p:txBody>
      </p:sp>
      <p:sp>
        <p:nvSpPr>
          <p:cNvPr id="9" name="Right Arrow 8"/>
          <p:cNvSpPr/>
          <p:nvPr/>
        </p:nvSpPr>
        <p:spPr>
          <a:xfrm>
            <a:off x="4319454" y="3032757"/>
            <a:ext cx="457200" cy="1959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1066800" y="3733800"/>
            <a:ext cx="3252654" cy="2819400"/>
          </a:xfrm>
          <a:prstGeom prst="rect">
            <a:avLst/>
          </a:prstGeom>
          <a:solidFill>
            <a:schemeClr val="accent4">
              <a:lumMod val="20000"/>
              <a:lumOff val="80000"/>
            </a:schemeClr>
          </a:solidFill>
          <a:ln>
            <a:solidFill>
              <a:schemeClr val="bg1"/>
            </a:solidFill>
          </a:ln>
          <a:effectLst>
            <a:glow rad="101600">
              <a:schemeClr val="accent4">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FontTx/>
              <a:buChar char="-"/>
            </a:pPr>
            <a:r>
              <a:rPr lang="en-US" sz="1400" dirty="0" smtClean="0">
                <a:solidFill>
                  <a:srgbClr val="002060"/>
                </a:solidFill>
              </a:rPr>
              <a:t>Customer must notify GSA</a:t>
            </a:r>
          </a:p>
          <a:p>
            <a:pPr marL="342900" indent="-342900">
              <a:buFontTx/>
              <a:buChar char="-"/>
            </a:pPr>
            <a:r>
              <a:rPr lang="en-US" sz="1400" dirty="0" smtClean="0">
                <a:solidFill>
                  <a:srgbClr val="002060"/>
                </a:solidFill>
              </a:rPr>
              <a:t>GSA will contact contractor for a quote</a:t>
            </a:r>
          </a:p>
          <a:p>
            <a:pPr marL="342900" indent="-342900">
              <a:buFontTx/>
              <a:buChar char="-"/>
            </a:pPr>
            <a:r>
              <a:rPr lang="en-US" sz="1400" dirty="0" smtClean="0">
                <a:solidFill>
                  <a:srgbClr val="002060"/>
                </a:solidFill>
              </a:rPr>
              <a:t>Customer accepts quote and confirms funds availability</a:t>
            </a:r>
          </a:p>
          <a:p>
            <a:pPr marL="342900" indent="-342900">
              <a:buFontTx/>
              <a:buChar char="-"/>
            </a:pPr>
            <a:r>
              <a:rPr lang="en-US" sz="1400" dirty="0" smtClean="0">
                <a:solidFill>
                  <a:srgbClr val="002060"/>
                </a:solidFill>
              </a:rPr>
              <a:t>All changes must be approved by formal modification to the order</a:t>
            </a:r>
          </a:p>
          <a:p>
            <a:pPr marL="342900" indent="-342900">
              <a:buFontTx/>
              <a:buChar char="-"/>
            </a:pPr>
            <a:r>
              <a:rPr lang="en-US" sz="1400" dirty="0" smtClean="0">
                <a:solidFill>
                  <a:srgbClr val="002060"/>
                </a:solidFill>
              </a:rPr>
              <a:t>At time of inspection, if vehicle does not reflect the order, it will be rejected </a:t>
            </a:r>
          </a:p>
          <a:p>
            <a:pPr marL="342900" indent="-342900">
              <a:buFontTx/>
              <a:buChar char="-"/>
            </a:pPr>
            <a:endParaRPr lang="en-US" sz="1600" dirty="0" smtClean="0">
              <a:solidFill>
                <a:srgbClr val="002060"/>
              </a:solidFill>
            </a:endParaRPr>
          </a:p>
        </p:txBody>
      </p:sp>
      <p:sp>
        <p:nvSpPr>
          <p:cNvPr id="12" name="Rectangle 11"/>
          <p:cNvSpPr/>
          <p:nvPr/>
        </p:nvSpPr>
        <p:spPr>
          <a:xfrm>
            <a:off x="5593080" y="3733800"/>
            <a:ext cx="3398520" cy="2825932"/>
          </a:xfrm>
          <a:prstGeom prst="rect">
            <a:avLst/>
          </a:prstGeom>
          <a:solidFill>
            <a:schemeClr val="accent4">
              <a:lumMod val="20000"/>
              <a:lumOff val="80000"/>
            </a:schemeClr>
          </a:solidFill>
          <a:ln>
            <a:solidFill>
              <a:schemeClr val="bg1"/>
            </a:solidFill>
          </a:ln>
          <a:effectLst>
            <a:glow rad="101600">
              <a:schemeClr val="accent4">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Tx/>
              <a:buChar char="-"/>
            </a:pPr>
            <a:r>
              <a:rPr lang="en-US" sz="1400" dirty="0" smtClean="0">
                <a:solidFill>
                  <a:srgbClr val="002060"/>
                </a:solidFill>
              </a:rPr>
              <a:t>Contractor must notify GSA</a:t>
            </a:r>
          </a:p>
          <a:p>
            <a:pPr marL="285750" indent="-285750">
              <a:buFontTx/>
              <a:buChar char="-"/>
            </a:pPr>
            <a:r>
              <a:rPr lang="en-US" sz="1400" dirty="0" smtClean="0">
                <a:solidFill>
                  <a:srgbClr val="002060"/>
                </a:solidFill>
              </a:rPr>
              <a:t>GSA will contact customer and GSA Engineers for acceptance</a:t>
            </a:r>
          </a:p>
          <a:p>
            <a:pPr marL="285750" indent="-285750">
              <a:buFontTx/>
              <a:buChar char="-"/>
            </a:pPr>
            <a:r>
              <a:rPr lang="en-US" sz="1400" dirty="0" smtClean="0">
                <a:solidFill>
                  <a:srgbClr val="002060"/>
                </a:solidFill>
              </a:rPr>
              <a:t>All changes must be approved by formal modification to the order</a:t>
            </a:r>
          </a:p>
          <a:p>
            <a:pPr marL="285750" indent="-285750">
              <a:buFontTx/>
              <a:buChar char="-"/>
            </a:pPr>
            <a:endParaRPr lang="en-US" sz="1400" dirty="0">
              <a:solidFill>
                <a:srgbClr val="002060"/>
              </a:solidFill>
            </a:endParaRPr>
          </a:p>
        </p:txBody>
      </p:sp>
    </p:spTree>
    <p:extLst>
      <p:ext uri="{BB962C8B-B14F-4D97-AF65-F5344CB8AC3E}">
        <p14:creationId xmlns:p14="http://schemas.microsoft.com/office/powerpoint/2010/main" val="16071514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7772400" cy="1470025"/>
          </a:xfrm>
        </p:spPr>
        <p:txBody>
          <a:bodyPr/>
          <a:lstStyle/>
          <a:p>
            <a:r>
              <a:rPr lang="en-US" b="1" dirty="0" smtClean="0">
                <a:solidFill>
                  <a:srgbClr val="002060"/>
                </a:solidFill>
              </a:rPr>
              <a:t>Need Help?</a:t>
            </a:r>
            <a:endParaRPr lang="en-US" b="1" dirty="0">
              <a:solidFill>
                <a:srgbClr val="002060"/>
              </a:solidFill>
            </a:endParaRPr>
          </a:p>
        </p:txBody>
      </p:sp>
      <p:sp>
        <p:nvSpPr>
          <p:cNvPr id="3" name="Subtitle 2"/>
          <p:cNvSpPr>
            <a:spLocks noGrp="1"/>
          </p:cNvSpPr>
          <p:nvPr>
            <p:ph type="subTitle" idx="1"/>
          </p:nvPr>
        </p:nvSpPr>
        <p:spPr>
          <a:xfrm>
            <a:off x="533400" y="1676400"/>
            <a:ext cx="8305800" cy="4800600"/>
          </a:xfrm>
        </p:spPr>
        <p:txBody>
          <a:bodyPr>
            <a:normAutofit fontScale="32500" lnSpcReduction="20000"/>
          </a:bodyPr>
          <a:lstStyle/>
          <a:p>
            <a:pPr algn="l"/>
            <a:r>
              <a:rPr lang="en-US" sz="6200" b="1" dirty="0">
                <a:solidFill>
                  <a:srgbClr val="002060"/>
                </a:solidFill>
              </a:rPr>
              <a:t>Should you need assistance, please contact:</a:t>
            </a:r>
          </a:p>
          <a:p>
            <a:pPr algn="l"/>
            <a:r>
              <a:rPr lang="en-US" sz="6200" b="1" dirty="0">
                <a:solidFill>
                  <a:srgbClr val="002060"/>
                </a:solidFill>
              </a:rPr>
              <a:t> </a:t>
            </a:r>
          </a:p>
          <a:p>
            <a:pPr algn="l"/>
            <a:r>
              <a:rPr lang="en-US" sz="6200" b="1" dirty="0">
                <a:solidFill>
                  <a:srgbClr val="002060"/>
                </a:solidFill>
              </a:rPr>
              <a:t>Eric VanderVeen                                     	</a:t>
            </a:r>
          </a:p>
          <a:p>
            <a:pPr algn="l"/>
            <a:r>
              <a:rPr lang="en-US" sz="6200" b="1" dirty="0">
                <a:solidFill>
                  <a:srgbClr val="002060"/>
                </a:solidFill>
              </a:rPr>
              <a:t>Branch Chief</a:t>
            </a:r>
          </a:p>
          <a:p>
            <a:pPr algn="l"/>
            <a:r>
              <a:rPr lang="en-US" sz="6200" b="1" dirty="0">
                <a:solidFill>
                  <a:srgbClr val="002060"/>
                </a:solidFill>
              </a:rPr>
              <a:t>Medium and Heavy Vehicles (QMAAB)</a:t>
            </a:r>
          </a:p>
          <a:p>
            <a:pPr algn="l"/>
            <a:r>
              <a:rPr lang="en-US" sz="6200" b="1" dirty="0">
                <a:solidFill>
                  <a:srgbClr val="002060"/>
                </a:solidFill>
              </a:rPr>
              <a:t>Automotive Acquisition Support</a:t>
            </a:r>
          </a:p>
          <a:p>
            <a:pPr algn="l"/>
            <a:r>
              <a:rPr lang="en-US" sz="6200" b="1" dirty="0">
                <a:solidFill>
                  <a:srgbClr val="002060"/>
                </a:solidFill>
              </a:rPr>
              <a:t>GSA Federal Acquisition Service</a:t>
            </a:r>
          </a:p>
          <a:p>
            <a:pPr algn="l"/>
            <a:r>
              <a:rPr lang="en-US" sz="6200" b="1" dirty="0">
                <a:solidFill>
                  <a:srgbClr val="002060"/>
                </a:solidFill>
              </a:rPr>
              <a:t>1800 F Street, NW</a:t>
            </a:r>
          </a:p>
          <a:p>
            <a:pPr algn="l"/>
            <a:r>
              <a:rPr lang="en-US" sz="6200" b="1" dirty="0">
                <a:solidFill>
                  <a:srgbClr val="002060"/>
                </a:solidFill>
              </a:rPr>
              <a:t>Washington, DC 20405</a:t>
            </a:r>
          </a:p>
          <a:p>
            <a:pPr algn="l"/>
            <a:r>
              <a:rPr lang="en-US" sz="6200" b="1" dirty="0">
                <a:solidFill>
                  <a:srgbClr val="002060"/>
                </a:solidFill>
              </a:rPr>
              <a:t>Phone: 202-969-7227</a:t>
            </a:r>
          </a:p>
          <a:p>
            <a:pPr algn="l"/>
            <a:r>
              <a:rPr lang="en-US" sz="6200" b="1" dirty="0">
                <a:solidFill>
                  <a:srgbClr val="002060"/>
                </a:solidFill>
              </a:rPr>
              <a:t>Cell: 202-394-2799</a:t>
            </a:r>
          </a:p>
          <a:p>
            <a:pPr algn="l"/>
            <a:r>
              <a:rPr lang="en-US" sz="6200" b="1" dirty="0">
                <a:solidFill>
                  <a:srgbClr val="002060"/>
                </a:solidFill>
              </a:rPr>
              <a:t>eric.vanderveen@gsa.gov</a:t>
            </a:r>
          </a:p>
          <a:p>
            <a:pPr algn="l"/>
            <a:r>
              <a:rPr lang="en-US" sz="6200" b="1" dirty="0">
                <a:solidFill>
                  <a:srgbClr val="002060"/>
                </a:solidFill>
              </a:rPr>
              <a:t> </a:t>
            </a:r>
          </a:p>
          <a:p>
            <a:pPr algn="l"/>
            <a:r>
              <a:rPr lang="en-US" sz="6200" b="1" dirty="0">
                <a:solidFill>
                  <a:srgbClr val="002060"/>
                </a:solidFill>
              </a:rPr>
              <a:t>In the event that you are unable to reach the above individual, please call the GSA Automotive CARS Line at 703-605-CARS (2277) or via email at vehicle.buying@gsa.gov.</a:t>
            </a:r>
          </a:p>
          <a:p>
            <a:endParaRPr lang="en-US" dirty="0"/>
          </a:p>
        </p:txBody>
      </p:sp>
    </p:spTree>
    <p:extLst>
      <p:ext uri="{BB962C8B-B14F-4D97-AF65-F5344CB8AC3E}">
        <p14:creationId xmlns:p14="http://schemas.microsoft.com/office/powerpoint/2010/main" val="3190011241"/>
      </p:ext>
    </p:extLst>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168</TotalTime>
  <Words>531</Words>
  <Application>Microsoft Office PowerPoint</Application>
  <PresentationFormat>On-screen Show (4:3)</PresentationFormat>
  <Paragraphs>89</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Blank</vt:lpstr>
      <vt:lpstr>PowerPoint Presentation</vt:lpstr>
      <vt:lpstr>PowerPoint Presentation</vt:lpstr>
      <vt:lpstr>PowerPoint Presentation</vt:lpstr>
      <vt:lpstr>PowerPoint Presentation</vt:lpstr>
      <vt:lpstr>PowerPoint Presentation</vt:lpstr>
      <vt:lpstr>PowerPoint Presentation</vt:lpstr>
      <vt:lpstr>Need Help?</vt:lpstr>
    </vt:vector>
  </TitlesOfParts>
  <Company>General Services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RebeccaAKoses</dc:creator>
  <cp:lastModifiedBy>LissetARamirez</cp:lastModifiedBy>
  <cp:revision>18</cp:revision>
  <dcterms:created xsi:type="dcterms:W3CDTF">2015-07-29T19:01:55Z</dcterms:created>
  <dcterms:modified xsi:type="dcterms:W3CDTF">2015-08-25T19:37:17Z</dcterms:modified>
</cp:coreProperties>
</file>